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Bahnschrift SemiBold SemiConden" panose="020B0502040204020203" pitchFamily="34" charset="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4E73"/>
    <a:srgbClr val="FFFC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2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9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7233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Разработка веб-сервиса для поиска фильмов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5230F8D-BD0B-47CD-99ED-5E457DAF3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392" y="726125"/>
            <a:ext cx="6965989" cy="696598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16144" y="7163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Сбор базы фильмов</a:t>
            </a:r>
            <a:endParaRPr 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066923" y="2146611"/>
            <a:ext cx="48944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000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Используемые методы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92479" y="3015217"/>
            <a:ext cx="605896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Основным источником данных является API Кинопоиска. Метод GET /v1.4/movie используется для получения информации о фильме, включая ID, название, описание, жанры, страны, рейтинг, </a:t>
            </a:r>
            <a:r>
              <a:rPr lang="en-US" dirty="0" err="1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постер</a:t>
            </a:r>
            <a:r>
              <a:rPr lang="ru-RU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2010276" y="49591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000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Процесс сбора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37359" y="5698694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Данные собираются по рейтингу Кинопоиска (от 7 до 10) и количеству голосов (от 20к). Фильмы без постера и описания не включаются в базу. Все данные сохраняются в файл JSON, который затем используется для загрузки фильмов в веб-сервис.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B9C01BA-7775-426E-A237-18F3D3FFD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8333" y="2158317"/>
            <a:ext cx="6531039" cy="512318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073364" y="64505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6000" b="1" dirty="0" err="1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</a:t>
            </a:r>
            <a:r>
              <a:rPr lang="en-US" sz="6000" b="1" dirty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b="1" dirty="0" err="1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поиска</a:t>
            </a:r>
            <a:endParaRPr lang="en-US" sz="6000" b="1" dirty="0">
              <a:solidFill>
                <a:srgbClr val="124E7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969169" y="3031688"/>
            <a:ext cx="15954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8073424" y="18381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Точный поиск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193155" y="242401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240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Если введенная строка точно совпадает с названием фильма или тегами, то поиск выполняется обычным способом.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073424" y="4960104"/>
            <a:ext cx="30528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Семантический поиск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193154" y="5453098"/>
            <a:ext cx="681930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240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Если точного совпадения нет, используется поиск по смыслу при помощи модели машинного обучения paraphrase-multilingual-MiniLM-L12-v2. Модель анализирует введенный текст и находит фильмы с похожим смыслом.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05CC1572-A402-483E-B837-847CCBB40150}"/>
              </a:ext>
            </a:extLst>
          </p:cNvPr>
          <p:cNvSpPr/>
          <p:nvPr/>
        </p:nvSpPr>
        <p:spPr>
          <a:xfrm>
            <a:off x="259277" y="5194061"/>
            <a:ext cx="4809506" cy="118526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34548B59-7B4C-4977-B886-56FA1B80AF21}"/>
              </a:ext>
            </a:extLst>
          </p:cNvPr>
          <p:cNvSpPr/>
          <p:nvPr/>
        </p:nvSpPr>
        <p:spPr>
          <a:xfrm>
            <a:off x="259277" y="2186709"/>
            <a:ext cx="4809506" cy="118526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CAF2B8-5836-4C5B-8021-EC74D2FA4154}"/>
              </a:ext>
            </a:extLst>
          </p:cNvPr>
          <p:cNvSpPr txBox="1"/>
          <p:nvPr/>
        </p:nvSpPr>
        <p:spPr>
          <a:xfrm>
            <a:off x="1838605" y="2361938"/>
            <a:ext cx="33725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rgbClr val="FFFCF5"/>
                </a:solidFill>
                <a:latin typeface="Bahnschrift SemiBold SemiConden" panose="020B0502040204020203" pitchFamily="34" charset="0"/>
              </a:rPr>
              <a:t>УМКА</a:t>
            </a:r>
            <a:endParaRPr lang="ru-UA" dirty="0">
              <a:solidFill>
                <a:srgbClr val="FFFCF5"/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250121-C9CF-48A7-BB10-C378B2695837}"/>
              </a:ext>
            </a:extLst>
          </p:cNvPr>
          <p:cNvSpPr txBox="1"/>
          <p:nvPr/>
        </p:nvSpPr>
        <p:spPr>
          <a:xfrm>
            <a:off x="356469" y="5409462"/>
            <a:ext cx="46151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rgbClr val="FFFCF5"/>
                </a:solidFill>
                <a:latin typeface="Bahnschrift SemiBold SemiConden" panose="020B0502040204020203" pitchFamily="34" charset="0"/>
              </a:rPr>
              <a:t>МУЛЬТ О МЕДВЕДЕ</a:t>
            </a:r>
            <a:endParaRPr lang="ru-UA" dirty="0">
              <a:solidFill>
                <a:srgbClr val="FFFCF5"/>
              </a:solidFill>
              <a:latin typeface="Bahnschrift SemiBold SemiConden" panose="020B050204020402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1659" y="636587"/>
            <a:ext cx="69889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ts val="5550"/>
              </a:lnSpc>
              <a:buNone/>
            </a:pPr>
            <a:r>
              <a:rPr lang="en-US" sz="6000" b="1" dirty="0" err="1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</a:t>
            </a:r>
            <a:r>
              <a:rPr lang="en-US" sz="6000" b="1" dirty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b="1" dirty="0" err="1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веб-сервиса</a:t>
            </a:r>
            <a:endParaRPr lang="en-US" sz="6000" b="1" dirty="0">
              <a:solidFill>
                <a:srgbClr val="124E7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16854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Главная страница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16854" y="421540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Отображает список всех фильмов из базы данных. Имеет поисковую строку, в которую можно ввести название фильма, тег или описание.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622585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Поиск фильмов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99521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Если запрос точно совпадает с названием или тегами, то ищем обычным способом. Если точного совпадения нет, то используется ИИ поиск по описанию фильма, </a:t>
            </a:r>
            <a:r>
              <a:rPr lang="en-US" dirty="0" err="1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показывая</a:t>
            </a:r>
            <a:r>
              <a:rPr lang="en-US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топ</a:t>
            </a:r>
            <a:r>
              <a:rPr lang="ru-RU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-</a:t>
            </a:r>
            <a:r>
              <a:rPr lang="en-US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10 самых подходящих.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3810119"/>
            <a:ext cx="64784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6000" b="1" dirty="0" err="1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Отображение</a:t>
            </a:r>
            <a:r>
              <a:rPr lang="en-US" sz="6000" b="1" dirty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b="1" dirty="0" err="1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фильмов</a:t>
            </a:r>
            <a:endParaRPr lang="en-US" sz="6000" b="1" dirty="0">
              <a:solidFill>
                <a:srgbClr val="124E7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4859060"/>
            <a:ext cx="6408063" cy="2395657"/>
          </a:xfrm>
          <a:prstGeom prst="roundRect">
            <a:avLst>
              <a:gd name="adj" fmla="val 1420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Сетка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0604" y="5576292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Фильмы показываются в виде сетки с 7 колонками. У каждого фильма есть постер, название, год и кнопка "Подробнее".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428667" y="4859060"/>
            <a:ext cx="6408063" cy="2395657"/>
          </a:xfrm>
          <a:prstGeom prst="roundRect">
            <a:avLst>
              <a:gd name="adj" fmla="val 1420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7655481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Страница фильма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655481" y="5576292"/>
            <a:ext cx="59544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Показывает подробную информацию о фильме: название и год, постер, описание сюжета, жанры и страны, рейтинг и количество голосов, теги. Кнопка "Назад к списку фильмов" позволяет вернуться на главную страницу.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A9E45C6-18F9-4047-9708-1122B58EB0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494" b="31184"/>
          <a:stretch/>
        </p:blipFill>
        <p:spPr>
          <a:xfrm>
            <a:off x="0" y="0"/>
            <a:ext cx="14630400" cy="43745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217605" y="687182"/>
            <a:ext cx="61251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ts val="5550"/>
              </a:lnSpc>
              <a:buNone/>
            </a:pPr>
            <a:r>
              <a:rPr lang="en-US" sz="6000" b="1" dirty="0" err="1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  <a:r>
              <a:rPr lang="en-US" sz="6000" b="1" dirty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b="1" dirty="0" err="1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решения</a:t>
            </a:r>
            <a:endParaRPr lang="en-US" sz="6000" b="1" dirty="0">
              <a:solidFill>
                <a:srgbClr val="124E7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520657" y="3630635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Python 3.10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520657" y="4609739"/>
            <a:ext cx="337444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Язык программирования для реализации веб-сервиса и алгоритмов поиска.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501478" y="3630635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JSON-файл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489603" y="4750980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Хранение данных о фильмах.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1912672" y="3619229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600" dirty="0">
                <a:solidFill>
                  <a:srgbClr val="2B4150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Streamlit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1578441" y="4791281"/>
            <a:ext cx="26261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Библиотека для создания веб-интерфейса.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2368FB8F-C6B2-4BF7-99CD-C071A16DCCFF}"/>
              </a:ext>
            </a:extLst>
          </p:cNvPr>
          <p:cNvCxnSpPr/>
          <p:nvPr/>
        </p:nvCxnSpPr>
        <p:spPr>
          <a:xfrm flipH="1">
            <a:off x="2386940" y="1686296"/>
            <a:ext cx="1995055" cy="997527"/>
          </a:xfrm>
          <a:prstGeom prst="straightConnector1">
            <a:avLst/>
          </a:prstGeom>
          <a:ln w="38100">
            <a:solidFill>
              <a:srgbClr val="124E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0D29F180-419F-4DA5-9834-2077572872BF}"/>
              </a:ext>
            </a:extLst>
          </p:cNvPr>
          <p:cNvCxnSpPr>
            <a:cxnSpLocks/>
          </p:cNvCxnSpPr>
          <p:nvPr/>
        </p:nvCxnSpPr>
        <p:spPr>
          <a:xfrm>
            <a:off x="7315201" y="1686296"/>
            <a:ext cx="0" cy="1561331"/>
          </a:xfrm>
          <a:prstGeom prst="straightConnector1">
            <a:avLst/>
          </a:prstGeom>
          <a:ln w="38100">
            <a:solidFill>
              <a:srgbClr val="124E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AB7D4E57-A34E-4758-A4FC-4A94EF8E6464}"/>
              </a:ext>
            </a:extLst>
          </p:cNvPr>
          <p:cNvCxnSpPr>
            <a:cxnSpLocks/>
          </p:cNvCxnSpPr>
          <p:nvPr/>
        </p:nvCxnSpPr>
        <p:spPr>
          <a:xfrm>
            <a:off x="10818421" y="1769423"/>
            <a:ext cx="1425039" cy="1120101"/>
          </a:xfrm>
          <a:prstGeom prst="straightConnector1">
            <a:avLst/>
          </a:prstGeom>
          <a:ln w="38100">
            <a:solidFill>
              <a:srgbClr val="124E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80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6000" b="1" dirty="0" err="1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Стек</a:t>
            </a:r>
            <a:r>
              <a:rPr lang="en-US" sz="6000" b="1" dirty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b="1" dirty="0" err="1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технологий</a:t>
            </a:r>
            <a:endParaRPr lang="en-US" sz="6000" b="1" dirty="0">
              <a:solidFill>
                <a:srgbClr val="124E7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67326" y="2784672"/>
            <a:ext cx="40608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Поиск и машинное обучение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06730" y="3852505"/>
            <a:ext cx="6244709" cy="1966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i="1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Sentence Transformers </a:t>
            </a:r>
            <a:r>
              <a:rPr lang="en-US" sz="200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– для семантического поиска по описанию </a:t>
            </a:r>
            <a:r>
              <a:rPr lang="en-US" sz="2000" dirty="0" err="1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фильмов</a:t>
            </a:r>
            <a:r>
              <a:rPr lang="en-US" sz="200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000" i="1" dirty="0" err="1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PyTorch</a:t>
            </a:r>
            <a:r>
              <a:rPr lang="en-US" sz="200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 – для работы с </a:t>
            </a:r>
            <a:r>
              <a:rPr lang="en-US" sz="2000" dirty="0" err="1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нейросетями</a:t>
            </a:r>
            <a:r>
              <a:rPr lang="en-US" sz="200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000" i="1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Hugging Face Transformers </a:t>
            </a:r>
            <a:r>
              <a:rPr lang="en-US" sz="200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– загрузка предобученной модели.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9017138" y="27846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124E73"/>
                </a:solidFill>
                <a:latin typeface="Times New Roman" panose="02020603050405020304" pitchFamily="18" charset="0"/>
                <a:ea typeface="MuseoModerno Medium" pitchFamily="34" charset="-122"/>
                <a:cs typeface="Times New Roman" panose="02020603050405020304" pitchFamily="18" charset="0"/>
              </a:rPr>
              <a:t>Веб-интерфейс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265226" y="4114800"/>
            <a:ext cx="603026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HTML / CSS (встроенный в Streamlit) – кастомизация интерфейса.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849150" y="7423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Роли в </a:t>
            </a:r>
            <a:r>
              <a:rPr lang="en-US" sz="6000" b="1" dirty="0" err="1">
                <a:solidFill>
                  <a:srgbClr val="124E7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команде</a:t>
            </a:r>
            <a:endParaRPr lang="en-US" sz="6000" b="1" dirty="0">
              <a:solidFill>
                <a:srgbClr val="124E7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25697" y="4507349"/>
            <a:ext cx="1891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0CA76D-5E75-4FED-B47D-99EA144566D5}"/>
              </a:ext>
            </a:extLst>
          </p:cNvPr>
          <p:cNvSpPr txBox="1"/>
          <p:nvPr/>
        </p:nvSpPr>
        <p:spPr>
          <a:xfrm>
            <a:off x="475014" y="2674501"/>
            <a:ext cx="42435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Иван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Кенгуров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семантического поиска и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парсинг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поиск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нейроисточников</a:t>
            </a:r>
            <a:endParaRPr lang="ru-U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2DB35B-2A1D-46B7-822F-DD72EC17CF46}"/>
              </a:ext>
            </a:extLst>
          </p:cNvPr>
          <p:cNvSpPr txBox="1"/>
          <p:nvPr/>
        </p:nvSpPr>
        <p:spPr>
          <a:xfrm>
            <a:off x="5080661" y="2674501"/>
            <a:ext cx="42435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Ярослав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Сингур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точного поиска, визуального восприятия веб-сервиса, репозитория </a:t>
            </a:r>
            <a:endParaRPr lang="ru-U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56AD8B-94D0-4D56-9227-40DFCF7DAAF1}"/>
              </a:ext>
            </a:extLst>
          </p:cNvPr>
          <p:cNvSpPr txBox="1"/>
          <p:nvPr/>
        </p:nvSpPr>
        <p:spPr>
          <a:xfrm>
            <a:off x="9911878" y="2674501"/>
            <a:ext cx="42435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Станислав Журбин</a:t>
            </a:r>
          </a:p>
          <a:p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семантического поиска и поиск источников, анализ информации</a:t>
            </a:r>
            <a:endParaRPr lang="ru-U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E1C06A8-16F8-4E8B-A4F0-D41F879AEF2A}"/>
              </a:ext>
            </a:extLst>
          </p:cNvPr>
          <p:cNvSpPr txBox="1"/>
          <p:nvPr/>
        </p:nvSpPr>
        <p:spPr>
          <a:xfrm>
            <a:off x="2339439" y="5051988"/>
            <a:ext cx="45008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Софья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Суековская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Парсинг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разработка точного поиска,  визуального восприятия презентации, веб сервиса</a:t>
            </a:r>
            <a:endParaRPr lang="ru-U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349F0C-01E9-4DFB-954F-1929583DA40C}"/>
              </a:ext>
            </a:extLst>
          </p:cNvPr>
          <p:cNvSpPr txBox="1"/>
          <p:nvPr/>
        </p:nvSpPr>
        <p:spPr>
          <a:xfrm>
            <a:off x="7790126" y="5051988"/>
            <a:ext cx="42435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Константин Миль</a:t>
            </a:r>
          </a:p>
          <a:p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Мудрый наставник и педагог</a:t>
            </a:r>
            <a:endParaRPr lang="ru-U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407</Words>
  <Application>Microsoft Office PowerPoint</Application>
  <PresentationFormat>Произвольный</PresentationFormat>
  <Paragraphs>61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Times New Roman</vt:lpstr>
      <vt:lpstr>Calibri</vt:lpstr>
      <vt:lpstr>Bahnschrift SemiBold SemiConden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Соф’я</cp:lastModifiedBy>
  <cp:revision>6</cp:revision>
  <dcterms:created xsi:type="dcterms:W3CDTF">2025-02-28T08:35:54Z</dcterms:created>
  <dcterms:modified xsi:type="dcterms:W3CDTF">2025-02-28T09:19:54Z</dcterms:modified>
</cp:coreProperties>
</file>